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8" r:id="rId2"/>
    <p:sldId id="301" r:id="rId3"/>
    <p:sldId id="302" r:id="rId4"/>
    <p:sldId id="306" r:id="rId5"/>
    <p:sldId id="307" r:id="rId6"/>
    <p:sldId id="309" r:id="rId7"/>
    <p:sldId id="310" r:id="rId8"/>
    <p:sldId id="311" r:id="rId9"/>
    <p:sldId id="308" r:id="rId10"/>
    <p:sldId id="314" r:id="rId11"/>
    <p:sldId id="315" r:id="rId12"/>
    <p:sldId id="316" r:id="rId13"/>
    <p:sldId id="317" r:id="rId14"/>
    <p:sldId id="257" r:id="rId15"/>
    <p:sldId id="259" r:id="rId16"/>
    <p:sldId id="260" r:id="rId17"/>
    <p:sldId id="261" r:id="rId18"/>
    <p:sldId id="277" r:id="rId19"/>
    <p:sldId id="263" r:id="rId20"/>
    <p:sldId id="264" r:id="rId21"/>
    <p:sldId id="275" r:id="rId22"/>
    <p:sldId id="266" r:id="rId23"/>
    <p:sldId id="267" r:id="rId24"/>
    <p:sldId id="300" r:id="rId25"/>
    <p:sldId id="283" r:id="rId26"/>
    <p:sldId id="282" r:id="rId27"/>
    <p:sldId id="274" r:id="rId28"/>
    <p:sldId id="276" r:id="rId29"/>
    <p:sldId id="278" r:id="rId30"/>
    <p:sldId id="279" r:id="rId31"/>
    <p:sldId id="280" r:id="rId32"/>
    <p:sldId id="281" r:id="rId33"/>
    <p:sldId id="284" r:id="rId34"/>
    <p:sldId id="285" r:id="rId35"/>
    <p:sldId id="286" r:id="rId36"/>
    <p:sldId id="298" r:id="rId37"/>
    <p:sldId id="299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7" r:id="rId46"/>
    <p:sldId id="295" r:id="rId47"/>
    <p:sldId id="29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A2411AA-A4DB-4E51-A67B-9D5FCAE762B9}">
          <p14:sldIdLst>
            <p14:sldId id="258"/>
            <p14:sldId id="301"/>
            <p14:sldId id="302"/>
            <p14:sldId id="306"/>
            <p14:sldId id="307"/>
            <p14:sldId id="309"/>
            <p14:sldId id="310"/>
            <p14:sldId id="311"/>
            <p14:sldId id="308"/>
            <p14:sldId id="314"/>
            <p14:sldId id="315"/>
            <p14:sldId id="316"/>
            <p14:sldId id="317"/>
            <p14:sldId id="257"/>
            <p14:sldId id="259"/>
            <p14:sldId id="260"/>
            <p14:sldId id="261"/>
            <p14:sldId id="277"/>
            <p14:sldId id="263"/>
            <p14:sldId id="264"/>
            <p14:sldId id="275"/>
            <p14:sldId id="266"/>
            <p14:sldId id="267"/>
            <p14:sldId id="300"/>
            <p14:sldId id="283"/>
            <p14:sldId id="282"/>
            <p14:sldId id="274"/>
            <p14:sldId id="276"/>
            <p14:sldId id="278"/>
            <p14:sldId id="279"/>
            <p14:sldId id="280"/>
            <p14:sldId id="281"/>
            <p14:sldId id="284"/>
            <p14:sldId id="285"/>
            <p14:sldId id="286"/>
            <p14:sldId id="298"/>
            <p14:sldId id="299"/>
            <p14:sldId id="288"/>
            <p14:sldId id="289"/>
            <p14:sldId id="290"/>
            <p14:sldId id="291"/>
            <p14:sldId id="292"/>
          </p14:sldIdLst>
        </p14:section>
        <p14:section name="Sekcja bez tytułu" id="{803CDBE3-DAEA-4EDB-A346-7B4C9E32DE03}">
          <p14:sldIdLst>
            <p14:sldId id="293"/>
            <p14:sldId id="294"/>
            <p14:sldId id="297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Homska" initials="NH" lastIdx="1" clrIdx="0">
    <p:extLst>
      <p:ext uri="{19B8F6BF-5375-455C-9EA6-DF929625EA0E}">
        <p15:presenceInfo xmlns:p15="http://schemas.microsoft.com/office/powerpoint/2012/main" userId="Natalia Hom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12588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20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676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0331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8220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872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941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426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412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4381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826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6FA2B21-3FCD-4721-B95C-427943F61125}" type="datetime1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01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nature.com/natur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mateusz.rawski@up.poznan.p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6E29AB-09B7-4056-8D76-7E8D9E1C4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369" y="734022"/>
            <a:ext cx="9637485" cy="161921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  <a:r>
              <a:rPr lang="pl-PL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auna i flora środowiska wodnego na terenie działania Okręgu PZW w Poznaniu</a:t>
            </a:r>
            <a:endParaRPr lang="en-US" sz="4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8177BF5-63AF-4AFB-9F1F-45841C201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369" y="3390345"/>
            <a:ext cx="9637485" cy="729223"/>
          </a:xfrm>
        </p:spPr>
        <p:txBody>
          <a:bodyPr>
            <a:noAutofit/>
          </a:bodyPr>
          <a:lstStyle/>
          <a:p>
            <a:r>
              <a:rPr lang="pl-PL" altLang="pl-PL" sz="2000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prof. UPP dr hab. Jan Mazurkiewicz, dr inż. Mateusz Rawski, </a:t>
            </a:r>
            <a:endParaRPr lang="pl-PL" altLang="pl-PL" sz="2000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altLang="pl-PL" sz="2000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Mgr inż. Natalia </a:t>
            </a:r>
            <a:r>
              <a:rPr lang="pl-PL" altLang="pl-PL" sz="2000" b="1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Homska</a:t>
            </a:r>
            <a:r>
              <a:rPr lang="pl-PL" altLang="pl-PL" sz="2000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mgr inż. Joanna Kowalska</a:t>
            </a:r>
            <a:endParaRPr lang="pl-PL" altLang="pl-PL" sz="2000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altLang="pl-PL" sz="2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pl-PL" altLang="pl-PL" sz="2000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Uniwersytet </a:t>
            </a:r>
            <a:r>
              <a:rPr lang="pl-PL" altLang="pl-PL" sz="2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Przyrodniczy w Poznaniu </a:t>
            </a:r>
            <a:endParaRPr lang="pl-PL" altLang="pl-PL" sz="2000" b="1" dirty="0" smtClean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altLang="pl-PL" sz="2000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Pracownia </a:t>
            </a:r>
            <a:r>
              <a:rPr lang="pl-PL" altLang="pl-PL" sz="2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Rybactwa Śródlądowego i Akwakultury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73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ytuł 1"/>
          <p:cNvSpPr>
            <a:spLocks noGrp="1"/>
          </p:cNvSpPr>
          <p:nvPr>
            <p:ph type="title"/>
          </p:nvPr>
        </p:nvSpPr>
        <p:spPr>
          <a:xfrm>
            <a:off x="2136775" y="42722"/>
            <a:ext cx="8153400" cy="683419"/>
          </a:xfrm>
        </p:spPr>
        <p:txBody>
          <a:bodyPr/>
          <a:lstStyle/>
          <a:p>
            <a:pPr algn="ctr"/>
            <a:r>
              <a:rPr lang="pl-PL" altLang="pl-PL" sz="4000" b="1" dirty="0"/>
              <a:t>Zwierzęta </a:t>
            </a:r>
            <a:r>
              <a:rPr lang="pl-PL" altLang="pl-PL" sz="4000" b="1" dirty="0" smtClean="0"/>
              <a:t>wodne</a:t>
            </a:r>
            <a:endParaRPr lang="pl-PL" altLang="pl-PL" sz="4000" b="1" dirty="0"/>
          </a:p>
        </p:txBody>
      </p:sp>
      <p:sp>
        <p:nvSpPr>
          <p:cNvPr id="62467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72353" y="726141"/>
            <a:ext cx="11093823" cy="954741"/>
          </a:xfrm>
        </p:spPr>
        <p:txBody>
          <a:bodyPr>
            <a:normAutofit/>
          </a:bodyPr>
          <a:lstStyle/>
          <a:p>
            <a:r>
              <a:rPr lang="pl-PL" altLang="pl-PL" sz="2400" b="1" dirty="0"/>
              <a:t>Zooplankton</a:t>
            </a:r>
            <a:r>
              <a:rPr lang="pl-PL" altLang="pl-PL" sz="2400" dirty="0"/>
              <a:t> – żyją w toni wodnej, przedstawiciele: niższe skorupiaki (wioślarki, widłonogi, liścionogi), pierwotniaki, wrotki, larwy owadów i mięczaków. </a:t>
            </a:r>
          </a:p>
          <a:p>
            <a:endParaRPr lang="pl-PL" altLang="pl-PL" sz="2400" dirty="0"/>
          </a:p>
        </p:txBody>
      </p:sp>
      <p:pic>
        <p:nvPicPr>
          <p:cNvPr id="91138" name="Picture 2" descr="http://web.vims.edu/bio/zooplankton/assets/Critt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67" y="2556341"/>
            <a:ext cx="3721670" cy="2862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1142" name="Picture 6" descr="http://www.accessscience.com/loadBinary.aspx?filename=756950FG001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9039" y="1851490"/>
            <a:ext cx="4735556" cy="398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144" name="Picture 8" descr="http://t0.gstatic.com/images?q=tbn:ANd9GcTd8qA0EounXDCURZlYUDc-Blu9r1XooNcF9HucuLH7aXfajp8Z"/>
          <p:cNvPicPr>
            <a:picLocks noChangeAspect="1" noChangeArrowheads="1"/>
          </p:cNvPicPr>
          <p:nvPr/>
        </p:nvPicPr>
        <p:blipFill>
          <a:blip r:embed="rId4" cstate="print"/>
          <a:srcRect l="5085" t="5085" r="5932" b="8474"/>
          <a:stretch>
            <a:fillRect/>
          </a:stretch>
        </p:blipFill>
        <p:spPr bwMode="auto">
          <a:xfrm>
            <a:off x="4592258" y="1851491"/>
            <a:ext cx="1895855" cy="184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6" name="Picture 10" descr="http://img.docstoccdn.com/thumb/orig/79225952.png"/>
          <p:cNvPicPr>
            <a:picLocks noChangeAspect="1" noChangeArrowheads="1"/>
          </p:cNvPicPr>
          <p:nvPr/>
        </p:nvPicPr>
        <p:blipFill>
          <a:blip r:embed="rId5" cstate="print"/>
          <a:srcRect l="19986" t="21028" r="16900" b="6074"/>
          <a:stretch>
            <a:fillRect/>
          </a:stretch>
        </p:blipFill>
        <p:spPr bwMode="auto">
          <a:xfrm>
            <a:off x="4592258" y="4220362"/>
            <a:ext cx="2332977" cy="202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http://www.mp.umk.pl/wordpress/wp-content/uploads/jetk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05" y="3426299"/>
            <a:ext cx="292893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ytuł 1"/>
          <p:cNvSpPr>
            <a:spLocks noGrp="1"/>
          </p:cNvSpPr>
          <p:nvPr>
            <p:ph type="title"/>
          </p:nvPr>
        </p:nvSpPr>
        <p:spPr>
          <a:xfrm>
            <a:off x="630705" y="389965"/>
            <a:ext cx="8153400" cy="990600"/>
          </a:xfrm>
        </p:spPr>
        <p:txBody>
          <a:bodyPr/>
          <a:lstStyle/>
          <a:p>
            <a:pPr algn="ctr"/>
            <a:r>
              <a:rPr lang="pl-PL" altLang="pl-PL" sz="4000" b="1" dirty="0"/>
              <a:t>Zwierzęta </a:t>
            </a:r>
            <a:r>
              <a:rPr lang="pl-PL" altLang="pl-PL" sz="4000" b="1" dirty="0" smtClean="0"/>
              <a:t>wodne</a:t>
            </a:r>
            <a:endParaRPr lang="pl-PL" altLang="pl-PL" sz="4000" b="1" dirty="0"/>
          </a:p>
        </p:txBody>
      </p:sp>
      <p:sp>
        <p:nvSpPr>
          <p:cNvPr id="63492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99024" y="2006040"/>
            <a:ext cx="5318125" cy="4495800"/>
          </a:xfrm>
        </p:spPr>
        <p:txBody>
          <a:bodyPr/>
          <a:lstStyle/>
          <a:p>
            <a:r>
              <a:rPr lang="pl-PL" altLang="pl-PL" sz="2400" b="1" dirty="0"/>
              <a:t>Bentos (organizmy denne) </a:t>
            </a:r>
            <a:r>
              <a:rPr lang="pl-PL" altLang="pl-PL" sz="2400" dirty="0"/>
              <a:t>– osiadłe na dnie lub na kamieniach i gałęziach. Przedstawiciele: nicienie, pijawki, wyższe skorupiaki (raki, obunogi, równonogi), ślimaki, małże larwy owadów wodnych (jętki, chruściki, ważki, sieciarki, chrząszcze, ochotki) oraz skąposzczety. Najważniejszym pokarmem dla ryb: larwy </a:t>
            </a:r>
            <a:r>
              <a:rPr lang="pl-PL" altLang="pl-PL" sz="2400" dirty="0" err="1"/>
              <a:t>ochotkowatych</a:t>
            </a:r>
            <a:r>
              <a:rPr lang="pl-PL" altLang="pl-PL" sz="2400" dirty="0"/>
              <a:t> i skąposzczety (głównie rurecznik – </a:t>
            </a:r>
            <a:r>
              <a:rPr lang="pl-PL" altLang="pl-PL" sz="2400" i="1" dirty="0" err="1"/>
              <a:t>Tubifex</a:t>
            </a:r>
            <a:r>
              <a:rPr lang="pl-PL" altLang="pl-PL" sz="2400" i="1" dirty="0"/>
              <a:t> sp</a:t>
            </a:r>
            <a:r>
              <a:rPr lang="pl-PL" altLang="pl-PL" sz="2400" dirty="0"/>
              <a:t>.).</a:t>
            </a:r>
          </a:p>
          <a:p>
            <a:endParaRPr lang="pl-PL" altLang="pl-PL" sz="2400" dirty="0"/>
          </a:p>
          <a:p>
            <a:endParaRPr lang="pl-PL" altLang="pl-PL" sz="2400" dirty="0"/>
          </a:p>
        </p:txBody>
      </p:sp>
      <p:pic>
        <p:nvPicPr>
          <p:cNvPr id="63493" name="Obraz 5" descr="chruścik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2"/>
          <a:stretch>
            <a:fillRect/>
          </a:stretch>
        </p:blipFill>
        <p:spPr bwMode="auto">
          <a:xfrm>
            <a:off x="8642351" y="752641"/>
            <a:ext cx="2908299" cy="22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2" descr="http://upload.wikimedia.org/wikipedia/commons/thumb/d/d5/Benthic_GLERL_1.jpg/250px-Benthic_GLERL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75" y="2006040"/>
            <a:ext cx="23812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user\Pulpit\CHIŃSKA KONIN 06.2011 009.bmp"/>
          <p:cNvPicPr>
            <a:picLocks noChangeAspect="1" noChangeArrowheads="1"/>
          </p:cNvPicPr>
          <p:nvPr/>
        </p:nvPicPr>
        <p:blipFill>
          <a:blip r:embed="rId5"/>
          <a:srcRect t="17391"/>
          <a:stretch>
            <a:fillRect/>
          </a:stretch>
        </p:blipFill>
        <p:spPr bwMode="auto">
          <a:xfrm>
            <a:off x="5837791" y="4075820"/>
            <a:ext cx="2679474" cy="260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25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ytuł 1"/>
          <p:cNvSpPr>
            <a:spLocks noGrp="1"/>
          </p:cNvSpPr>
          <p:nvPr>
            <p:ph type="title"/>
          </p:nvPr>
        </p:nvSpPr>
        <p:spPr>
          <a:xfrm>
            <a:off x="400517" y="648400"/>
            <a:ext cx="8153400" cy="564776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4000" b="1" dirty="0"/>
              <a:t>Zwierzęta </a:t>
            </a:r>
            <a:r>
              <a:rPr lang="pl-PL" altLang="pl-PL" sz="4000" b="1" dirty="0" smtClean="0"/>
              <a:t>wodne</a:t>
            </a:r>
            <a:endParaRPr lang="pl-PL" altLang="pl-PL" sz="4000" b="1" dirty="0"/>
          </a:p>
        </p:txBody>
      </p:sp>
      <p:sp>
        <p:nvSpPr>
          <p:cNvPr id="6451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21024" y="2002774"/>
            <a:ext cx="5177118" cy="4202065"/>
          </a:xfrm>
        </p:spPr>
        <p:txBody>
          <a:bodyPr>
            <a:normAutofit/>
          </a:bodyPr>
          <a:lstStyle/>
          <a:p>
            <a:r>
              <a:rPr lang="pl-PL" altLang="pl-PL" sz="2400" b="1" dirty="0"/>
              <a:t>Fauna </a:t>
            </a:r>
            <a:r>
              <a:rPr lang="pl-PL" altLang="pl-PL" sz="2400" b="1" dirty="0" err="1"/>
              <a:t>fitofilna</a:t>
            </a:r>
            <a:r>
              <a:rPr lang="pl-PL" altLang="pl-PL" sz="2400" b="1" dirty="0"/>
              <a:t> </a:t>
            </a:r>
            <a:r>
              <a:rPr lang="pl-PL" altLang="pl-PL" sz="2400" dirty="0"/>
              <a:t>– żyją na podwodnych liściach. Przedstawiciele: larwy </a:t>
            </a:r>
            <a:r>
              <a:rPr lang="pl-PL" altLang="pl-PL" sz="2400" dirty="0" err="1"/>
              <a:t>ochotkowatych</a:t>
            </a:r>
            <a:r>
              <a:rPr lang="pl-PL" altLang="pl-PL" sz="2400" dirty="0"/>
              <a:t> (ok.80%), skąposzczety, chruściki, </a:t>
            </a:r>
            <a:r>
              <a:rPr lang="pl-PL" altLang="pl-PL" sz="2400" dirty="0" err="1"/>
              <a:t>siecierki</a:t>
            </a:r>
            <a:r>
              <a:rPr lang="pl-PL" altLang="pl-PL" sz="2400" dirty="0"/>
              <a:t>, drobne mięczaki, pijawki oraz jętki, sporadycznie larwy ważek, chrząszczy, pluskwiaków wodnych oraz nicienie i wodopójki.   </a:t>
            </a:r>
          </a:p>
          <a:p>
            <a:endParaRPr lang="pl-PL" altLang="pl-PL" sz="2400" dirty="0"/>
          </a:p>
          <a:p>
            <a:endParaRPr lang="pl-PL" altLang="pl-PL" dirty="0" smtClean="0"/>
          </a:p>
          <a:p>
            <a:endParaRPr lang="pl-PL" altLang="pl-PL" dirty="0" smtClean="0"/>
          </a:p>
        </p:txBody>
      </p:sp>
      <p:pic>
        <p:nvPicPr>
          <p:cNvPr id="64516" name="Picture 6" descr="http://www.wazki.pl/z/wazki_libellula_depressa/PM_depress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35" y="840582"/>
            <a:ext cx="3621088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 descr="http://img63.imageshack.us/img63/5308/20070919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19737" r="9538" b="3783"/>
          <a:stretch>
            <a:fillRect/>
          </a:stretch>
        </p:blipFill>
        <p:spPr bwMode="auto">
          <a:xfrm>
            <a:off x="9531724" y="3561651"/>
            <a:ext cx="2216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0" descr="http://www.mikrojezioro.met.pl/atlas_zw/arch_foto/plankton/wodopojka/original/Hydrachna_spec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74" y="3792632"/>
            <a:ext cx="26670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2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4471" y="505123"/>
            <a:ext cx="1173928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/>
              <a:t>RYBY</a:t>
            </a:r>
            <a:r>
              <a:rPr lang="pl-PL" sz="2800" dirty="0"/>
              <a:t>–wodne kręgowce zaopatrzone w parzyste i nieparzyste płetwy, oddychające przez całe życie skrzelami. </a:t>
            </a:r>
            <a:endParaRPr lang="pl-PL" sz="2800" dirty="0" smtClean="0"/>
          </a:p>
          <a:p>
            <a:endParaRPr lang="pl-PL" sz="2800" dirty="0"/>
          </a:p>
          <a:p>
            <a:endParaRPr lang="pl-PL" sz="2800" dirty="0" smtClean="0"/>
          </a:p>
          <a:p>
            <a:endParaRPr lang="pl-PL" sz="2800" dirty="0"/>
          </a:p>
          <a:p>
            <a:r>
              <a:rPr lang="pl-PL" sz="2800" dirty="0" smtClean="0"/>
              <a:t>•</a:t>
            </a:r>
            <a:r>
              <a:rPr lang="pl-PL" sz="2800" dirty="0"/>
              <a:t>Obecnie w systematyce ryb najczęściej stosuje się </a:t>
            </a:r>
            <a:r>
              <a:rPr lang="pl-PL" sz="2800" b="1" dirty="0"/>
              <a:t>system Nelsona</a:t>
            </a:r>
            <a:r>
              <a:rPr lang="pl-PL" sz="2800" dirty="0"/>
              <a:t>(</a:t>
            </a:r>
            <a:r>
              <a:rPr lang="pl-PL" sz="2800" dirty="0" err="1"/>
              <a:t>Fishes</a:t>
            </a:r>
            <a:r>
              <a:rPr lang="pl-PL" sz="2800" dirty="0"/>
              <a:t> of the World -</a:t>
            </a:r>
            <a:r>
              <a:rPr lang="pl-PL" sz="2800" dirty="0" smtClean="0"/>
              <a:t>1994). Współcześnie </a:t>
            </a:r>
            <a:r>
              <a:rPr lang="pl-PL" sz="2800" dirty="0"/>
              <a:t>żyjące ryby liczą 24618 gatunków (51% rozpoznanych żyjących współcześnie kręgowców</a:t>
            </a:r>
            <a:r>
              <a:rPr lang="pl-PL" sz="2800" dirty="0" smtClean="0"/>
              <a:t>).</a:t>
            </a:r>
          </a:p>
          <a:p>
            <a:r>
              <a:rPr lang="pl-PL" sz="2800" dirty="0" smtClean="0"/>
              <a:t>•</a:t>
            </a:r>
            <a:r>
              <a:rPr lang="pl-PL" sz="2800" dirty="0" err="1"/>
              <a:t>Eschmeyer</a:t>
            </a:r>
            <a:r>
              <a:rPr lang="pl-PL" sz="2800" dirty="0"/>
              <a:t> (1998) opisuje 27300 gatunków ryb, zakładając jednocześnie, że na świecie istnieje około 31500 gatunków ryb. </a:t>
            </a:r>
          </a:p>
          <a:p>
            <a:r>
              <a:rPr lang="pl-PL" sz="2800" dirty="0"/>
              <a:t>•Ryby słodkowodne to „zaledwie” 8275 gatunków.</a:t>
            </a:r>
          </a:p>
          <a:p>
            <a:r>
              <a:rPr lang="pl-PL" sz="2800" dirty="0"/>
              <a:t>•W Polsce oznaczono 84 gatunki ryb słodkowodnych (58 rodzimych, 26 introdukowanych</a:t>
            </a:r>
            <a:r>
              <a:rPr lang="pl-PL" sz="2800" dirty="0" smtClean="0"/>
              <a:t>).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5214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05A42EF-68E6-4808-81CD-E5ABD0ED92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29">
            <a:extLst>
              <a:ext uri="{FF2B5EF4-FFF2-40B4-BE49-F238E27FC236}">
                <a16:creationId xmlns:a16="http://schemas.microsoft.com/office/drawing/2014/main" xmlns="" id="{CB7F9AF6-8A60-4616-B587-8964F35E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96" y="645106"/>
            <a:ext cx="5341218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C4A154E-1950-4755-A5FC-5998EE0CC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7059BA5-F2D4-485B-BB9A-27DDAE95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pl-PL" altLang="en-US" sz="2800" i="1" dirty="0"/>
              <a:t>Początki zorganizowanej gospodarki rybackiej na rzece Warcie datuje się już na XIII wiek, kiedy to na terenie Poznania powstał  Cech Rybaków Poznańskich.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E9C285-56FB-4B36-8ECA-C2D6596AA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7C076B-00B1-4629-B27F-A86F9885F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00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05A42EF-68E6-4808-81CD-E5ABD0ED92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Obraz zawierający tekst, zewnętrzne, osoba, pozujący&#10;&#10;Opis wygenerowany automatycznie">
            <a:extLst>
              <a:ext uri="{FF2B5EF4-FFF2-40B4-BE49-F238E27FC236}">
                <a16:creationId xmlns:a16="http://schemas.microsoft.com/office/drawing/2014/main" xmlns="" id="{4C14BDF6-8AA7-457D-A35F-D73E1949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1565346"/>
            <a:ext cx="5451627" cy="34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C4A154E-1950-4755-A5FC-5998EE0CC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D11D47B-8271-4DD4-8ECB-8C4FCEAD0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pl-PL" altLang="en-US" sz="2800" i="1" dirty="0"/>
              <a:t>Od XV wieku na Starym Rynku przed Ratuszem był targ rybny na którym mieszkańcy Poznania zaopatrywali się w ryby, gdyż popyt na nie był znaczny co związane było z dużą liczbą dni postnych, do stu kilkudziesięciu w roku.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E9C285-56FB-4B36-8ECA-C2D6596AA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7C076B-00B1-4629-B27F-A86F9885F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59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83BAE65-D215-4292-9498-D9610AC2C6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0283190F-E380-46C6-93BC-C1B0074A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2105344"/>
            <a:ext cx="6909801" cy="23838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C99ACED-3F9B-471D-97BC-E5D2D2319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D77A6A7-651B-4ECE-B5FB-FAD230E59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en-US" sz="2800" i="1" dirty="0"/>
              <a:t>Przez całe wieki odłowy ryb w Warcie miały duże znaczenie z uwagi na liczne występowanie jesiotra zachodniego, łososia atlantyckiego, troci wędrownej, brzany, suma i certy.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6C05757-249C-4F2B-B326-B940FDD9C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922679-5189-4C5C-9FBB-6839F89C66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77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1D2A590-B988-4499-B1F2-1984CF2C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Ostatnie połowy ryb w Warcie prowadzone przez Wielkopolską Spółdzielnię Pracy w Poznaniu wahały się od 98,9 do 3,3 ton.</a:t>
            </a:r>
          </a:p>
          <a:p>
            <a:endParaRPr lang="pl-PL" sz="2800" dirty="0"/>
          </a:p>
          <a:p>
            <a:r>
              <a:rPr lang="pl-PL" sz="2800" dirty="0"/>
              <a:t>Dominującymi gatunkami ryb w odłowach tych były: leszcz, szczupak, certa, węgorz, sandacz. </a:t>
            </a:r>
          </a:p>
          <a:p>
            <a:endParaRPr lang="pl-PL" sz="2800" dirty="0"/>
          </a:p>
          <a:p>
            <a:r>
              <a:rPr lang="pl-PL" sz="2800" dirty="0"/>
              <a:t>Pozostałe gatunki oznaczone jako „inne” stanowiły:       </a:t>
            </a:r>
            <a:br>
              <a:rPr lang="pl-PL" sz="2800" dirty="0"/>
            </a:br>
            <a:r>
              <a:rPr lang="pl-PL" sz="2800" dirty="0" err="1"/>
              <a:t>boleń</a:t>
            </a:r>
            <a:r>
              <a:rPr lang="pl-PL" sz="2800" dirty="0"/>
              <a:t>, lin, jaź, sum, świnka, kleń, okoń i karp.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6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EA05933-BEC7-46FD-B6F7-BAA691A54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0" y="0"/>
            <a:ext cx="10353040" cy="65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AD4E35D-A118-48D3-A2D3-3CEE5A0C74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F476DCC-F149-4EDA-9984-1B54A8B5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75" y="434932"/>
            <a:ext cx="4020297" cy="14473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A1FC8F0-6475-4788-9B10-7CF183FC5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E7085B9-F176-4B30-9466-7C155A77A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33" y="2660971"/>
            <a:ext cx="4020296" cy="14473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619373-C51E-432D-843C-96214AF06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247" y="540073"/>
            <a:ext cx="6405063" cy="1479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Regres  </a:t>
            </a:r>
            <a:r>
              <a:rPr lang="pl-PL" sz="2800" dirty="0"/>
              <a:t>występowania gatunków, które miały istotne znaczenie </a:t>
            </a:r>
            <a:r>
              <a:rPr lang="pl-PL" sz="2800" dirty="0" smtClean="0"/>
              <a:t>dla ekosystemu dorzecza Warty – wędrowne, reofilne.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F84B10-5D81-46AE-920D-E07497CDB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8DC746-DF72-4A62-B759-311531016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624" y="2161095"/>
            <a:ext cx="5864673" cy="19832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034" y="4108277"/>
            <a:ext cx="4708141" cy="225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pomorska.pl/apps/pbcsi.dll/bilde?Site=PO&amp;Date=99999999&amp;Category=EKOWAKACJE0501&amp;ArtNo=164392790&amp;Ref=AR&amp;MaxW=490&amp;MaxH=610&amp;bord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812" y="0"/>
            <a:ext cx="123608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96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11973C2-EB8B-452A-A698-4A252FD3A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162E77-11AD-44A7-84EC-40C59EEFBD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D5EF159-DF29-4544-BD73-CAD3C497C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" t="1465" r="12723" b="1036"/>
          <a:stretch/>
        </p:blipFill>
        <p:spPr>
          <a:xfrm>
            <a:off x="75500" y="88541"/>
            <a:ext cx="4578775" cy="669815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AB158E9-1B40-4CD6-95F0-95CA11DF7B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788D34E-2E26-437D-9EF4-0C177CCB5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rPr lang="pl-PL" sz="2800" dirty="0"/>
              <a:t>W wieku XX w wyniku zanieczyszczeń    gospodarka rybacka stopniowo zostaje wyeliminowana i zastąpiona gospodarka wędkarską. </a:t>
            </a:r>
          </a:p>
          <a:p>
            <a:endParaRPr lang="pl-PL" sz="2800" dirty="0"/>
          </a:p>
          <a:p>
            <a:r>
              <a:rPr lang="pl-PL" sz="2800" dirty="0" smtClean="0"/>
              <a:t>Główną </a:t>
            </a:r>
            <a:r>
              <a:rPr lang="pl-PL" sz="2800" dirty="0"/>
              <a:t>formą eksploatacji rzeki Warty i starorzeczy są obecnie połowy </a:t>
            </a:r>
            <a:r>
              <a:rPr lang="pl-PL" sz="2800" dirty="0" smtClean="0"/>
              <a:t>wędkarskie.</a:t>
            </a:r>
            <a:endParaRPr lang="pl-PL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1D53CA0-FDE7-4B62-AE74-A671E6B82D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6FA22A8-DAD2-4DBF-BCF6-AA00E9D83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8CF2381-9166-48DC-8859-93B6A58939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8B774B55-DEEF-410A-9F9B-E3F6C9F71F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33FB47-5476-4C77-A930-E5CF1886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09" y="4443985"/>
            <a:ext cx="10916463" cy="11638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dirty="0" err="1"/>
              <a:t>Szansą</a:t>
            </a:r>
            <a:r>
              <a:rPr lang="en-US" sz="3300" dirty="0"/>
              <a:t> </a:t>
            </a:r>
            <a:r>
              <a:rPr lang="en-US" sz="3300" dirty="0" err="1"/>
              <a:t>na</a:t>
            </a:r>
            <a:r>
              <a:rPr lang="en-US" sz="3300" dirty="0"/>
              <a:t> </a:t>
            </a:r>
            <a:r>
              <a:rPr lang="pl-PL" sz="3300" dirty="0"/>
              <a:t>ochronę i odbudowę</a:t>
            </a:r>
            <a:r>
              <a:rPr lang="en-US" sz="3300" dirty="0"/>
              <a:t> </a:t>
            </a:r>
            <a:r>
              <a:rPr lang="en-US" sz="3300" dirty="0" err="1"/>
              <a:t>biotopiów</a:t>
            </a:r>
            <a:r>
              <a:rPr lang="en-US" sz="3300" dirty="0"/>
              <a:t> </a:t>
            </a:r>
            <a:r>
              <a:rPr lang="en-US" sz="3300" dirty="0" err="1"/>
              <a:t>rzek</a:t>
            </a:r>
            <a:r>
              <a:rPr lang="en-US" sz="3300" dirty="0"/>
              <a:t> </a:t>
            </a:r>
            <a:r>
              <a:rPr lang="en-US" sz="3300" dirty="0" err="1"/>
              <a:t>może</a:t>
            </a:r>
            <a:r>
              <a:rPr lang="en-US" sz="3300" dirty="0"/>
              <a:t> </a:t>
            </a:r>
            <a:r>
              <a:rPr lang="en-US" sz="3300" dirty="0" err="1"/>
              <a:t>być</a:t>
            </a:r>
            <a:r>
              <a:rPr lang="en-US" sz="3300" dirty="0"/>
              <a:t> </a:t>
            </a:r>
            <a:r>
              <a:rPr lang="en-US" sz="3300" dirty="0" err="1"/>
              <a:t>reintrodukcja</a:t>
            </a:r>
            <a:r>
              <a:rPr lang="en-US" sz="3300" dirty="0"/>
              <a:t> </a:t>
            </a:r>
            <a:r>
              <a:rPr lang="pl-PL" sz="3300" dirty="0"/>
              <a:t>charyzmatycznych gatunków </a:t>
            </a:r>
            <a:r>
              <a:rPr lang="en-US" sz="3300" dirty="0" err="1"/>
              <a:t>ryb</a:t>
            </a:r>
            <a:r>
              <a:rPr lang="en-US" sz="3300" dirty="0"/>
              <a:t> </a:t>
            </a:r>
            <a:r>
              <a:rPr lang="en-US" sz="3300" dirty="0" err="1" smtClean="0"/>
              <a:t>wędrownych</a:t>
            </a:r>
            <a:r>
              <a:rPr lang="pl-PL" sz="3300" dirty="0"/>
              <a:t> </a:t>
            </a:r>
            <a:r>
              <a:rPr lang="pl-PL" sz="3300" dirty="0" smtClean="0"/>
              <a:t>-</a:t>
            </a:r>
            <a:r>
              <a:rPr lang="en-US" sz="3300" dirty="0" smtClean="0"/>
              <a:t> </a:t>
            </a:r>
            <a:r>
              <a:rPr lang="en-US" sz="3300" dirty="0" err="1"/>
              <a:t>jesiotr</a:t>
            </a:r>
            <a:r>
              <a:rPr lang="pl-PL" sz="3300" dirty="0"/>
              <a:t>y</a:t>
            </a:r>
            <a:endParaRPr lang="en-US" sz="3300" dirty="0"/>
          </a:p>
        </p:txBody>
      </p:sp>
      <p:pic>
        <p:nvPicPr>
          <p:cNvPr id="4" name="Obraz 3" descr="Obraz zawierający gad&#10;&#10;Opis wygenerowany automatycznie">
            <a:extLst>
              <a:ext uri="{FF2B5EF4-FFF2-40B4-BE49-F238E27FC236}">
                <a16:creationId xmlns:a16="http://schemas.microsoft.com/office/drawing/2014/main" xmlns="" id="{2B990122-3D3F-4A4A-8344-F12B6D69B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50" r="-1" b="19844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86F63E5-80CB-48C0-8847-43E22C537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7318D88-D9BB-4846-BF7B-49CBE4094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78E6CEE-A5A7-4FF2-A9BA-8E59C72B36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93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80045BC-58DB-469C-8997-6C0C16B173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C54AE23-5EA3-4AFA-B526-ACF6C5725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8" r="2815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3EF6BB5-A95D-4C59-808C-3B64F444F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0CCC79-8A6A-41BA-AB7D-53A8907E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smaczne i delikatne mięso pozbawione </a:t>
            </a:r>
            <a:r>
              <a:rPr lang="pl-PL" sz="2800" dirty="0" smtClean="0"/>
              <a:t>ości </a:t>
            </a:r>
            <a:endParaRPr lang="pl-PL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 ikra czarny </a:t>
            </a:r>
            <a:r>
              <a:rPr lang="pl-PL" sz="2800" dirty="0" smtClean="0"/>
              <a:t>kawior</a:t>
            </a:r>
            <a:endParaRPr lang="pl-PL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/>
              <a:t> pęcherz pławny do wyrobu kleju 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50BDA68-EBDD-443C-9B6B-03CA14AFFB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0C07DB3-666C-4A9D-81CE-83B435F95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73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AD4E35D-A118-48D3-A2D3-3CEE5A0C74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A1FC8F0-6475-4788-9B10-7CF183FC5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F84B10-5D81-46AE-920D-E07497CDB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8DC746-DF72-4A62-B759-311531016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92" y="857690"/>
            <a:ext cx="6981827" cy="17604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10466" r="3981" b="5485"/>
          <a:stretch/>
        </p:blipFill>
        <p:spPr>
          <a:xfrm>
            <a:off x="6024282" y="2554700"/>
            <a:ext cx="5862918" cy="401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Nature homep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77" y="6308911"/>
            <a:ext cx="39909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07"/>
          <a:stretch/>
        </p:blipFill>
        <p:spPr bwMode="auto">
          <a:xfrm>
            <a:off x="682157" y="0"/>
            <a:ext cx="5329237" cy="72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5" r="32897" b="10412"/>
          <a:stretch/>
        </p:blipFill>
        <p:spPr bwMode="auto">
          <a:xfrm>
            <a:off x="3965340" y="981635"/>
            <a:ext cx="6589406" cy="532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0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AD4E35D-A118-48D3-A2D3-3CEE5A0C74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AA5415F-3BDE-415B-B1B4-3F8E2E5F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Jesiotr</a:t>
            </a:r>
            <a:r>
              <a:rPr lang="en-US" dirty="0"/>
              <a:t> </a:t>
            </a:r>
            <a:r>
              <a:rPr lang="en-US" dirty="0" err="1"/>
              <a:t>ostronosy</a:t>
            </a:r>
            <a:r>
              <a:rPr lang="en-US" dirty="0"/>
              <a:t>, </a:t>
            </a:r>
            <a:r>
              <a:rPr lang="en-US" dirty="0" err="1"/>
              <a:t>atlantycki</a:t>
            </a:r>
            <a:r>
              <a:rPr lang="en-US" dirty="0"/>
              <a:t> (Acipenser </a:t>
            </a:r>
            <a:r>
              <a:rPr lang="en-US" dirty="0" err="1"/>
              <a:t>oxyrhynchus</a:t>
            </a:r>
            <a:r>
              <a:rPr lang="en-US" dirty="0"/>
              <a:t>)</a:t>
            </a:r>
          </a:p>
        </p:txBody>
      </p:sp>
      <p:pic>
        <p:nvPicPr>
          <p:cNvPr id="5" name="Obraz 4" descr="Obraz zawierający ryba, ryba z płetwami spiczastymi&#10;&#10;Opis wygenerowany automatycznie">
            <a:extLst>
              <a:ext uri="{FF2B5EF4-FFF2-40B4-BE49-F238E27FC236}">
                <a16:creationId xmlns:a16="http://schemas.microsoft.com/office/drawing/2014/main" xmlns="" id="{D0FD5DAE-CFA9-42EE-AF6C-99ABA5BCD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8" y="539480"/>
            <a:ext cx="4924571" cy="16637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A1FC8F0-6475-4788-9B10-7CF183FC5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mapa, szkicowanie&#10;&#10;Opis wygenerowany automatycznie">
            <a:extLst>
              <a:ext uri="{FF2B5EF4-FFF2-40B4-BE49-F238E27FC236}">
                <a16:creationId xmlns:a16="http://schemas.microsoft.com/office/drawing/2014/main" xmlns="" id="{0E49941C-F76C-4DAC-9392-6686B333E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273953"/>
            <a:ext cx="2919215" cy="381596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BB3E891-0B66-4D00-9C25-5E5802AB5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Populacja o wysokiej liczebności,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Eksploatowana na skalę przemysłową w Quebec</a:t>
            </a:r>
          </a:p>
          <a:p>
            <a:endParaRPr lang="pl-PL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F84B10-5D81-46AE-920D-E07497CDB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8DC746-DF72-4A62-B759-311531016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14283D46-00FB-44C7-8D12-BCD24626F52D}"/>
              </a:ext>
            </a:extLst>
          </p:cNvPr>
          <p:cNvSpPr/>
          <p:nvPr/>
        </p:nvSpPr>
        <p:spPr>
          <a:xfrm rot="1557933">
            <a:off x="2076449" y="3429000"/>
            <a:ext cx="1990725" cy="2660920"/>
          </a:xfrm>
          <a:prstGeom prst="ellipse">
            <a:avLst/>
          </a:prstGeom>
          <a:noFill/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AD4E35D-A118-48D3-A2D3-3CEE5A0C74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AA5415F-3BDE-415B-B1B4-3F8E2E5F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Jesiotr</a:t>
            </a:r>
            <a:r>
              <a:rPr lang="en-US" dirty="0"/>
              <a:t> </a:t>
            </a:r>
            <a:r>
              <a:rPr lang="en-US" dirty="0" err="1"/>
              <a:t>ostronosy</a:t>
            </a:r>
            <a:r>
              <a:rPr lang="en-US" dirty="0"/>
              <a:t>, </a:t>
            </a:r>
            <a:r>
              <a:rPr lang="en-US" dirty="0" err="1"/>
              <a:t>atlantycki</a:t>
            </a:r>
            <a:r>
              <a:rPr lang="en-US" dirty="0"/>
              <a:t> (Acipenser </a:t>
            </a:r>
            <a:r>
              <a:rPr lang="en-US" dirty="0" err="1"/>
              <a:t>oxyrhynchus</a:t>
            </a:r>
            <a:r>
              <a:rPr lang="en-US" dirty="0"/>
              <a:t>)</a:t>
            </a:r>
          </a:p>
        </p:txBody>
      </p:sp>
      <p:pic>
        <p:nvPicPr>
          <p:cNvPr id="5" name="Obraz 4" descr="Obraz zawierający ryba, ryba z płetwami spiczastymi&#10;&#10;Opis wygenerowany automatycznie">
            <a:extLst>
              <a:ext uri="{FF2B5EF4-FFF2-40B4-BE49-F238E27FC236}">
                <a16:creationId xmlns:a16="http://schemas.microsoft.com/office/drawing/2014/main" xmlns="" id="{D0FD5DAE-CFA9-42EE-AF6C-99ABA5BCD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8" y="539480"/>
            <a:ext cx="4924571" cy="16637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A1FC8F0-6475-4788-9B10-7CF183FC5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BB3E891-0B66-4D00-9C25-5E5802AB5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Populacja o wysokiej liczebności,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Eksploatowana na skalę przemysłową w Quebec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Sprowadzenie ikry do Polski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Wychów materiału zarybieniowego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Utworzenie stada reprodukcyjnego tarlaków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Wprowadzenie do rzek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F84B10-5D81-46AE-920D-E07497CDB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8DC746-DF72-4A62-B759-311531016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trzałka: w dół 5">
            <a:extLst>
              <a:ext uri="{FF2B5EF4-FFF2-40B4-BE49-F238E27FC236}">
                <a16:creationId xmlns:a16="http://schemas.microsoft.com/office/drawing/2014/main" xmlns="" id="{60A7BB8C-04A4-4A02-BC9A-8DE1D163E450}"/>
              </a:ext>
            </a:extLst>
          </p:cNvPr>
          <p:cNvSpPr/>
          <p:nvPr/>
        </p:nvSpPr>
        <p:spPr>
          <a:xfrm>
            <a:off x="7944265" y="3136878"/>
            <a:ext cx="805889" cy="577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D53CA0-FDE7-4B62-AE74-A671E6B82D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FA22A8-DAD2-4DBF-BCF6-AA00E9D83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CF2381-9166-48DC-8859-93B6A58939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4BD2E6AE-C3F2-4810-9E5A-558DF5952C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25CE2C4-8CA7-4BE3-B56C-3F6BC77D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Produkcja ryb jesiotrowatych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47B0075A-E235-47C3-88E9-D5D2A6AA2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48" r="29747" b="-1"/>
          <a:stretch/>
        </p:blipFill>
        <p:spPr>
          <a:xfrm>
            <a:off x="633999" y="620720"/>
            <a:ext cx="4001315" cy="508693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FC7D57A-9BAF-4E96-975B-960E53B656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3C132D2-2AC6-4C49-B6A8-16CA2EA67F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49B1CA5-C549-417D-AA96-540C50D7D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62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D78570A-7ADD-4357-B371-3F77C0C9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77" y="71121"/>
            <a:ext cx="11126245" cy="62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089E09D-E854-4E2F-A022-562E9E2C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8" y="1322512"/>
            <a:ext cx="11339984" cy="4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/>
          <p:cNvSpPr>
            <a:spLocks noGrp="1"/>
          </p:cNvSpPr>
          <p:nvPr>
            <p:ph type="title"/>
          </p:nvPr>
        </p:nvSpPr>
        <p:spPr>
          <a:xfrm>
            <a:off x="605118" y="228600"/>
            <a:ext cx="11201400" cy="990600"/>
          </a:xfrm>
        </p:spPr>
        <p:txBody>
          <a:bodyPr>
            <a:normAutofit/>
          </a:bodyPr>
          <a:lstStyle/>
          <a:p>
            <a:pPr algn="ctr"/>
            <a:r>
              <a:rPr lang="pl-PL" altLang="pl-PL" sz="3600" b="1" dirty="0"/>
              <a:t>Roślinność </a:t>
            </a:r>
            <a:r>
              <a:rPr lang="pl-PL" altLang="pl-PL" sz="3600" b="1" dirty="0" smtClean="0"/>
              <a:t>wodna - znaczenie </a:t>
            </a:r>
            <a:r>
              <a:rPr lang="pl-PL" altLang="pl-PL" sz="3600" b="1" dirty="0"/>
              <a:t>dla </a:t>
            </a:r>
            <a:r>
              <a:rPr lang="pl-PL" altLang="pl-PL" sz="3600" b="1" dirty="0" smtClean="0"/>
              <a:t>ekosystemów</a:t>
            </a:r>
            <a:endParaRPr lang="pl-PL" altLang="pl-PL" sz="3600" b="1" dirty="0"/>
          </a:p>
        </p:txBody>
      </p:sp>
      <p:sp>
        <p:nvSpPr>
          <p:cNvPr id="50179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129553" y="1775012"/>
            <a:ext cx="9964271" cy="5082987"/>
          </a:xfrm>
        </p:spPr>
        <p:txBody>
          <a:bodyPr/>
          <a:lstStyle/>
          <a:p>
            <a:r>
              <a:rPr lang="pl-PL" altLang="pl-PL" sz="2800" dirty="0"/>
              <a:t>Stanowią tzw. produkcję pierwotną.</a:t>
            </a:r>
          </a:p>
          <a:p>
            <a:r>
              <a:rPr lang="pl-PL" altLang="pl-PL" sz="2800" dirty="0"/>
              <a:t>Wzbogacają środowisko w tlen.</a:t>
            </a:r>
          </a:p>
          <a:p>
            <a:r>
              <a:rPr lang="pl-PL" altLang="pl-PL" sz="2800" dirty="0"/>
              <a:t>Oczyszczają środowisko wodne z toksyn i CO</a:t>
            </a:r>
            <a:r>
              <a:rPr lang="pl-PL" altLang="pl-PL" sz="2800" baseline="-25000" dirty="0"/>
              <a:t>2</a:t>
            </a:r>
            <a:r>
              <a:rPr lang="pl-PL" altLang="pl-PL" sz="2800" dirty="0">
                <a:latin typeface="Calibri" panose="020F0502020204030204" pitchFamily="34" charset="0"/>
              </a:rPr>
              <a:t>.</a:t>
            </a:r>
          </a:p>
          <a:p>
            <a:r>
              <a:rPr lang="pl-PL" altLang="pl-PL" sz="2800" dirty="0">
                <a:latin typeface="Calibri" panose="020F0502020204030204" pitchFamily="34" charset="0"/>
              </a:rPr>
              <a:t>Są miejscem bytowania fauny bezkręgowej.</a:t>
            </a:r>
          </a:p>
          <a:p>
            <a:r>
              <a:rPr lang="pl-PL" altLang="pl-PL" sz="2800" dirty="0">
                <a:latin typeface="Calibri" panose="020F0502020204030204" pitchFamily="34" charset="0"/>
              </a:rPr>
              <a:t>Są bezpośrednim pokarmem dla niektórych gatunków ryb.</a:t>
            </a:r>
          </a:p>
          <a:p>
            <a:r>
              <a:rPr lang="pl-PL" altLang="pl-PL" sz="2800" dirty="0">
                <a:latin typeface="Calibri" panose="020F0502020204030204" pitchFamily="34" charset="0"/>
              </a:rPr>
              <a:t>Stwarzają warunki do rozrodu ryb.</a:t>
            </a:r>
          </a:p>
          <a:p>
            <a:r>
              <a:rPr lang="pl-PL" altLang="pl-PL" sz="2800" dirty="0">
                <a:latin typeface="Calibri" panose="020F0502020204030204" pitchFamily="34" charset="0"/>
              </a:rPr>
              <a:t>Hamują nadmierne falowanie </a:t>
            </a:r>
            <a:r>
              <a:rPr lang="pl-PL" altLang="pl-PL" sz="2800" dirty="0" smtClean="0">
                <a:latin typeface="Calibri" panose="020F0502020204030204" pitchFamily="34" charset="0"/>
              </a:rPr>
              <a:t>wody.</a:t>
            </a:r>
            <a:endParaRPr lang="pl-PL" altLang="pl-PL" sz="2800" dirty="0"/>
          </a:p>
          <a:p>
            <a:pPr>
              <a:buFont typeface="Wingdings" panose="05000000000000000000" pitchFamily="2" charset="2"/>
              <a:buNone/>
            </a:pPr>
            <a:endParaRPr lang="pl-PL" altLang="pl-PL" sz="2400" dirty="0"/>
          </a:p>
        </p:txBody>
      </p:sp>
    </p:spTree>
    <p:extLst>
      <p:ext uri="{BB962C8B-B14F-4D97-AF65-F5344CB8AC3E}">
        <p14:creationId xmlns:p14="http://schemas.microsoft.com/office/powerpoint/2010/main" val="19587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0FDB0A8-EEA3-4EBB-A6D6-6C060BD36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1322649"/>
            <a:ext cx="11339543" cy="42127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2E4F5EE-26F6-4D6A-A433-141201E62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398" y="5169387"/>
            <a:ext cx="1329043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7BBB1F4-9AA6-4B72-9DBE-B4381FF6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07" y="1700693"/>
            <a:ext cx="10313585" cy="3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C65C9DA-0603-4397-A5C5-76B2DE0D7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37" y="1700634"/>
            <a:ext cx="10315326" cy="345673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DD0AC7D-85D0-4493-B32E-FCAFCC7C1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6" y="4813153"/>
            <a:ext cx="1024217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8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75E303-9229-46EF-91BC-1462F94FA7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Chrońmy „swoje”…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			…nie zapominajmy o „obcych”!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828AB748-2373-41D1-AAAC-73353E3695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4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ryba, ryba z płetwami spiczastymi&#10;&#10;Opis wygenerowany automatycznie">
            <a:extLst>
              <a:ext uri="{FF2B5EF4-FFF2-40B4-BE49-F238E27FC236}">
                <a16:creationId xmlns:a16="http://schemas.microsoft.com/office/drawing/2014/main" xmlns="" id="{F0A2C412-10D1-4749-9B9E-14A37669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3975">
            <a:off x="73977" y="2206089"/>
            <a:ext cx="5833648" cy="1384027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xmlns="" id="{31EA0562-7759-4C61-B1B2-89EB3DBA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Klasyfikacja gatunków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90B3C8C0-21B0-4CDE-B4CC-E0BBE26F2F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1188" y1="63730" x2="48250" y2="6532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97" y="1201097"/>
            <a:ext cx="4745786" cy="316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949EDDD0-A7DB-4DD1-97F9-EFF892876B63}"/>
              </a:ext>
            </a:extLst>
          </p:cNvPr>
          <p:cNvSpPr txBox="1"/>
          <p:nvPr/>
        </p:nvSpPr>
        <p:spPr>
          <a:xfrm>
            <a:off x="1210500" y="3514728"/>
            <a:ext cx="348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Gatunek rodzimy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B12DE6DE-8A7E-458D-BB6F-A99417E87268}"/>
              </a:ext>
            </a:extLst>
          </p:cNvPr>
          <p:cNvSpPr txBox="1"/>
          <p:nvPr/>
        </p:nvSpPr>
        <p:spPr>
          <a:xfrm>
            <a:off x="7468998" y="3597181"/>
            <a:ext cx="348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Gatunek inwazyjny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684F13D0-31B1-4939-95D1-1A0C73F7E87E}"/>
              </a:ext>
            </a:extLst>
          </p:cNvPr>
          <p:cNvSpPr txBox="1"/>
          <p:nvPr/>
        </p:nvSpPr>
        <p:spPr>
          <a:xfrm>
            <a:off x="3854952" y="5823719"/>
            <a:ext cx="348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Gatunek obcy</a:t>
            </a:r>
          </a:p>
        </p:txBody>
      </p:sp>
      <p:pic>
        <p:nvPicPr>
          <p:cNvPr id="3074" name="Picture 2" descr="Ilustracja">
            <a:extLst>
              <a:ext uri="{FF2B5EF4-FFF2-40B4-BE49-F238E27FC236}">
                <a16:creationId xmlns:a16="http://schemas.microsoft.com/office/drawing/2014/main" xmlns="" id="{AFC358F4-1BA6-4978-98DE-D24161AB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43" y="4103395"/>
            <a:ext cx="40576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 fontScale="90000"/>
          </a:bodyPr>
          <a:lstStyle/>
          <a:p>
            <a:r>
              <a:rPr lang="pl-PL" dirty="0"/>
              <a:t>Nie tylko zwierzęta mogą być obcymi </a:t>
            </a:r>
            <a:br>
              <a:rPr lang="pl-PL" dirty="0"/>
            </a:br>
            <a:r>
              <a:rPr lang="pl-PL" dirty="0"/>
              <a:t>i inwazyjnymi organizmami wodnymi </a:t>
            </a:r>
          </a:p>
        </p:txBody>
      </p:sp>
      <p:pic>
        <p:nvPicPr>
          <p:cNvPr id="2050" name="Picture 2" descr="Azolla karolińska – Wikipedia, wolna encyklopedia">
            <a:extLst>
              <a:ext uri="{FF2B5EF4-FFF2-40B4-BE49-F238E27FC236}">
                <a16:creationId xmlns:a16="http://schemas.microsoft.com/office/drawing/2014/main" xmlns="" id="{A0A4C9A8-7C38-46EF-BFBA-33D2485A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1791852"/>
            <a:ext cx="3497503" cy="2623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bomba">
            <a:extLst>
              <a:ext uri="{FF2B5EF4-FFF2-40B4-BE49-F238E27FC236}">
                <a16:creationId xmlns:a16="http://schemas.microsoft.com/office/drawing/2014/main" xmlns="" id="{9955A596-9F96-44F6-8A0A-77751865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48" y="1791851"/>
            <a:ext cx="3497503" cy="25939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stia stratiotes | Coltivazione della lattuga acquatica - Giardinaggio,  fiori, animali e centinaia di articoli passo passo!">
            <a:extLst>
              <a:ext uri="{FF2B5EF4-FFF2-40B4-BE49-F238E27FC236}">
                <a16:creationId xmlns:a16="http://schemas.microsoft.com/office/drawing/2014/main" xmlns="" id="{82319864-A5C3-41B7-AF4F-26F28AA2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13" y="1762664"/>
            <a:ext cx="3659822" cy="2439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lie wodne - grzybienie. Produkcja i sprzedaż | ogrody wodne">
            <a:extLst>
              <a:ext uri="{FF2B5EF4-FFF2-40B4-BE49-F238E27FC236}">
                <a16:creationId xmlns:a16="http://schemas.microsoft.com/office/drawing/2014/main" xmlns="" id="{73E584CD-6AA4-420D-AB0B-C50D55D26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09" y="4080989"/>
            <a:ext cx="3283470" cy="21856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ślina Elodea canadensis Moczarka kanadyjska 5928960102 - Allegro.pl">
            <a:extLst>
              <a:ext uri="{FF2B5EF4-FFF2-40B4-BE49-F238E27FC236}">
                <a16:creationId xmlns:a16="http://schemas.microsoft.com/office/drawing/2014/main" xmlns="" id="{5C72002C-5250-47B1-989F-2AF84CA9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93" y="4137569"/>
            <a:ext cx="3081913" cy="22189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1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31EA0562-7759-4C61-B1B2-89EB3DBA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Inwazyjne </a:t>
            </a:r>
            <a:r>
              <a:rPr lang="pl-PL" dirty="0" err="1"/>
              <a:t>bezkęgowce</a:t>
            </a:r>
            <a:r>
              <a:rPr lang="pl-PL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B12DE6DE-8A7E-458D-BB6F-A99417E87268}"/>
              </a:ext>
            </a:extLst>
          </p:cNvPr>
          <p:cNvSpPr txBox="1"/>
          <p:nvPr/>
        </p:nvSpPr>
        <p:spPr>
          <a:xfrm>
            <a:off x="2525401" y="5891808"/>
            <a:ext cx="348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Rak sygnałowy</a:t>
            </a:r>
          </a:p>
        </p:txBody>
      </p:sp>
      <p:pic>
        <p:nvPicPr>
          <p:cNvPr id="3" name="Picture 2" descr="Rak sygnałowy - Czynna ochrona raka szlachetnego">
            <a:extLst>
              <a:ext uri="{FF2B5EF4-FFF2-40B4-BE49-F238E27FC236}">
                <a16:creationId xmlns:a16="http://schemas.microsoft.com/office/drawing/2014/main" xmlns="" id="{5B44D1A7-5075-46B1-BC98-3DC30B129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44" y="1771864"/>
            <a:ext cx="3185188" cy="424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zczeżuja chińska - Gatunki zwierząt - IGO - Projekty krajowe - Projekty -  Generalna Dyrekcja Ochrony Środowiska">
            <a:extLst>
              <a:ext uri="{FF2B5EF4-FFF2-40B4-BE49-F238E27FC236}">
                <a16:creationId xmlns:a16="http://schemas.microsoft.com/office/drawing/2014/main" xmlns="" id="{578D1012-3941-4100-9824-366F7765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89779" l="8496" r="93848">
                        <a14:foregroundMark x1="86133" y1="27901" x2="93848" y2="45028"/>
                        <a14:foregroundMark x1="93848" y1="45028" x2="90820" y2="57044"/>
                        <a14:foregroundMark x1="8496" y1="49586" x2="8496" y2="49586"/>
                        <a14:backgroundMark x1="80762" y1="77348" x2="63184" y2="88950"/>
                        <a14:backgroundMark x1="63184" y1="88950" x2="35449" y2="84807"/>
                        <a14:backgroundMark x1="58496" y1="91436" x2="76758" y2="82459"/>
                        <a14:backgroundMark x1="73633" y1="80801" x2="59375" y2="87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45565" y="2658835"/>
            <a:ext cx="4265314" cy="3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90E9A25F-8E1F-4D2A-A18D-3E3D4F9921E6}"/>
              </a:ext>
            </a:extLst>
          </p:cNvPr>
          <p:cNvSpPr txBox="1"/>
          <p:nvPr/>
        </p:nvSpPr>
        <p:spPr>
          <a:xfrm>
            <a:off x="6303075" y="5891808"/>
            <a:ext cx="348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Szczeżuja chińska </a:t>
            </a:r>
          </a:p>
        </p:txBody>
      </p:sp>
    </p:spTree>
    <p:extLst>
      <p:ext uri="{BB962C8B-B14F-4D97-AF65-F5344CB8AC3E}">
        <p14:creationId xmlns:p14="http://schemas.microsoft.com/office/powerpoint/2010/main" val="7180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31EA0562-7759-4C61-B1B2-89EB3DBA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009" y="412226"/>
            <a:ext cx="5599821" cy="896070"/>
          </a:xfrm>
        </p:spPr>
        <p:txBody>
          <a:bodyPr/>
          <a:lstStyle/>
          <a:p>
            <a:r>
              <a:rPr lang="pl-PL" dirty="0"/>
              <a:t>Inwazyjne gatunki ryb</a:t>
            </a:r>
          </a:p>
        </p:txBody>
      </p:sp>
      <p:pic>
        <p:nvPicPr>
          <p:cNvPr id="2052" name="Picture 4" descr="Koło PZW nr 41 Puszczykowie">
            <a:extLst>
              <a:ext uri="{FF2B5EF4-FFF2-40B4-BE49-F238E27FC236}">
                <a16:creationId xmlns:a16="http://schemas.microsoft.com/office/drawing/2014/main" xmlns="" id="{E338FC15-D1B2-448E-A60E-941D3F390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" y="2222111"/>
            <a:ext cx="4514850" cy="2476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zebaczek amurski - ryba inwazyjna - YouTube">
            <a:extLst>
              <a:ext uri="{FF2B5EF4-FFF2-40B4-BE49-F238E27FC236}">
                <a16:creationId xmlns:a16="http://schemas.microsoft.com/office/drawing/2014/main" xmlns="" id="{7FCBEAD7-5425-4A81-B08E-F075DCD3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30" y="1420252"/>
            <a:ext cx="4514850" cy="2444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umik karłowaty (Bycze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b="23215"/>
          <a:stretch>
            <a:fillRect/>
          </a:stretch>
        </p:blipFill>
        <p:spPr bwMode="auto">
          <a:xfrm>
            <a:off x="4965016" y="4147518"/>
            <a:ext cx="5334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5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/>
          </a:bodyPr>
          <a:lstStyle/>
          <a:p>
            <a:r>
              <a:rPr lang="pl-PL" dirty="0"/>
              <a:t>Żółw błotny – jedyny krajowy gatunek </a:t>
            </a:r>
          </a:p>
        </p:txBody>
      </p:sp>
      <p:pic>
        <p:nvPicPr>
          <p:cNvPr id="6" name="Obraz 5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860CA2AC-DE98-4977-AD58-065401B0A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9286"/>
          <a:stretch/>
        </p:blipFill>
        <p:spPr>
          <a:xfrm>
            <a:off x="652890" y="2057775"/>
            <a:ext cx="4136719" cy="2239347"/>
          </a:xfrm>
          <a:prstGeom prst="rect">
            <a:avLst/>
          </a:prstGeom>
        </p:spPr>
      </p:pic>
      <p:pic>
        <p:nvPicPr>
          <p:cNvPr id="8" name="Obraz 7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9D98A94A-EA98-4AF8-8200-443E30C81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5406" y="2566861"/>
            <a:ext cx="4072687" cy="3054516"/>
          </a:xfrm>
          <a:prstGeom prst="rect">
            <a:avLst/>
          </a:prstGeom>
        </p:spPr>
      </p:pic>
      <p:pic>
        <p:nvPicPr>
          <p:cNvPr id="10" name="Obraz 9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3229F3A6-2304-48B0-9932-19CEF871A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90" y="2057775"/>
            <a:ext cx="3530386" cy="4072687"/>
          </a:xfrm>
          <a:prstGeom prst="rect">
            <a:avLst/>
          </a:prstGeom>
        </p:spPr>
      </p:pic>
      <p:pic>
        <p:nvPicPr>
          <p:cNvPr id="4" name="Obraz 3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6CBC7FF2-1B6F-48AA-B62E-4474723E3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8" t="26091" r="1678" b="19614"/>
          <a:stretch/>
        </p:blipFill>
        <p:spPr>
          <a:xfrm>
            <a:off x="564404" y="4390429"/>
            <a:ext cx="4225205" cy="17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/>
          </a:bodyPr>
          <a:lstStyle/>
          <a:p>
            <a:r>
              <a:rPr lang="pl-PL" dirty="0"/>
              <a:t>Żółw czerwonolicy – gatunek inwazyjny </a:t>
            </a:r>
          </a:p>
        </p:txBody>
      </p:sp>
      <p:pic>
        <p:nvPicPr>
          <p:cNvPr id="4" name="Obraz 3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691B2FEC-6B85-4E33-8F27-A3E2DB3DD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51" y="1784535"/>
            <a:ext cx="3070670" cy="44179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3FA0837-1138-40E4-A203-C6AD6F1E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44" y="1784534"/>
            <a:ext cx="3119135" cy="4417933"/>
          </a:xfrm>
          <a:prstGeom prst="rect">
            <a:avLst/>
          </a:prstGeom>
        </p:spPr>
      </p:pic>
      <p:pic>
        <p:nvPicPr>
          <p:cNvPr id="8" name="Obraz 7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57A2C55E-8F48-471A-B4DE-ACFF96A69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00" y="4030277"/>
            <a:ext cx="2896829" cy="2172190"/>
          </a:xfrm>
          <a:prstGeom prst="rect">
            <a:avLst/>
          </a:prstGeom>
        </p:spPr>
      </p:pic>
      <p:pic>
        <p:nvPicPr>
          <p:cNvPr id="10" name="Obraz 9" descr="Obraz zawierający gad, zamknąć&#10;&#10;Opis wygenerowany automatycznie">
            <a:extLst>
              <a:ext uri="{FF2B5EF4-FFF2-40B4-BE49-F238E27FC236}">
                <a16:creationId xmlns:a16="http://schemas.microsoft.com/office/drawing/2014/main" xmlns="" id="{ABF739FE-6D93-4E17-81E0-4810CE0CA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00" y="1783853"/>
            <a:ext cx="2896829" cy="21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4" name="Picture 10" descr="http://www.handsomemen.pl/UserFiles/Image/drag/tarak-2012-8-31-12-33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2071688"/>
            <a:ext cx="54578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8" descr="Plik:Illustration Scirpus setaceus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1250" r="2087" b="2499"/>
          <a:stretch>
            <a:fillRect/>
          </a:stretch>
        </p:blipFill>
        <p:spPr bwMode="auto">
          <a:xfrm>
            <a:off x="7024689" y="1357314"/>
            <a:ext cx="3286125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ytuł 1"/>
          <p:cNvSpPr>
            <a:spLocks noGrp="1"/>
          </p:cNvSpPr>
          <p:nvPr>
            <p:ph type="title"/>
          </p:nvPr>
        </p:nvSpPr>
        <p:spPr>
          <a:xfrm>
            <a:off x="174811" y="228600"/>
            <a:ext cx="11672047" cy="990600"/>
          </a:xfrm>
        </p:spPr>
        <p:txBody>
          <a:bodyPr/>
          <a:lstStyle/>
          <a:p>
            <a:pPr algn="ctr"/>
            <a:r>
              <a:rPr lang="pl-PL" altLang="pl-PL" sz="2800" dirty="0"/>
              <a:t>Roślinność wynurzona (twarda) – pałka, trzcina, sitowie (sity, oczerety, ponikło, kłoć), tatarak i inne</a:t>
            </a:r>
          </a:p>
        </p:txBody>
      </p:sp>
      <p:pic>
        <p:nvPicPr>
          <p:cNvPr id="98306" name="Picture 2" descr="http://sklep.oczkowodne.net/galerie/p/palka-szerokolistna_3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26874" b="5487"/>
          <a:stretch>
            <a:fillRect/>
          </a:stretch>
        </p:blipFill>
        <p:spPr bwMode="auto">
          <a:xfrm>
            <a:off x="1881188" y="2214564"/>
            <a:ext cx="2500312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http://pustaglowa.cba.pl/images/articles/skanuj0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6" y="2928939"/>
            <a:ext cx="24288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4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/>
          </a:bodyPr>
          <a:lstStyle/>
          <a:p>
            <a:r>
              <a:rPr lang="pl-PL" dirty="0"/>
              <a:t>Żółw </a:t>
            </a:r>
            <a:r>
              <a:rPr lang="pl-PL" dirty="0" smtClean="0"/>
              <a:t>żółtobrzuchy</a:t>
            </a:r>
            <a:r>
              <a:rPr lang="pl-PL" dirty="0" smtClean="0"/>
              <a:t> </a:t>
            </a:r>
            <a:r>
              <a:rPr lang="pl-PL" dirty="0"/>
              <a:t>– gatunek inwazyjny </a:t>
            </a:r>
          </a:p>
        </p:txBody>
      </p:sp>
      <p:pic>
        <p:nvPicPr>
          <p:cNvPr id="5" name="Obraz 4" descr="Obraz zawierający gad&#10;&#10;Opis wygenerowany automatycznie">
            <a:extLst>
              <a:ext uri="{FF2B5EF4-FFF2-40B4-BE49-F238E27FC236}">
                <a16:creationId xmlns:a16="http://schemas.microsoft.com/office/drawing/2014/main" xmlns="" id="{9C3D52FA-7914-4FC1-AFA7-5E4C39B6F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27" y="1809968"/>
            <a:ext cx="3448917" cy="4361083"/>
          </a:xfrm>
          <a:prstGeom prst="rect">
            <a:avLst/>
          </a:prstGeom>
        </p:spPr>
      </p:pic>
      <p:pic>
        <p:nvPicPr>
          <p:cNvPr id="9" name="Obraz 8" descr="Obraz zawierający gad, żółw, żółty&#10;&#10;Opis wygenerowany automatycznie">
            <a:extLst>
              <a:ext uri="{FF2B5EF4-FFF2-40B4-BE49-F238E27FC236}">
                <a16:creationId xmlns:a16="http://schemas.microsoft.com/office/drawing/2014/main" xmlns="" id="{F3354EBC-4BF0-4CA6-ACFB-44443A4AD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1" b="11940"/>
          <a:stretch/>
        </p:blipFill>
        <p:spPr>
          <a:xfrm>
            <a:off x="7401993" y="4152122"/>
            <a:ext cx="4340443" cy="1980769"/>
          </a:xfrm>
          <a:prstGeom prst="rect">
            <a:avLst/>
          </a:prstGeom>
        </p:spPr>
      </p:pic>
      <p:pic>
        <p:nvPicPr>
          <p:cNvPr id="12" name="Obraz 11" descr="Obraz zawierający gad, żółw, wewnątrz&#10;&#10;Opis wygenerowany automatycznie">
            <a:extLst>
              <a:ext uri="{FF2B5EF4-FFF2-40B4-BE49-F238E27FC236}">
                <a16:creationId xmlns:a16="http://schemas.microsoft.com/office/drawing/2014/main" xmlns="" id="{99F34AFF-DBEA-4B8B-B05D-FF0F92EA78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r="22683"/>
          <a:stretch/>
        </p:blipFill>
        <p:spPr>
          <a:xfrm rot="16200000">
            <a:off x="-256239" y="2295739"/>
            <a:ext cx="4361083" cy="3389537"/>
          </a:xfrm>
          <a:prstGeom prst="rect">
            <a:avLst/>
          </a:prstGeom>
        </p:spPr>
      </p:pic>
      <p:pic>
        <p:nvPicPr>
          <p:cNvPr id="14" name="Obraz 13" descr="Obraz zawierający gad, żółw, żółty&#10;&#10;Opis wygenerowany automatycznie">
            <a:extLst>
              <a:ext uri="{FF2B5EF4-FFF2-40B4-BE49-F238E27FC236}">
                <a16:creationId xmlns:a16="http://schemas.microsoft.com/office/drawing/2014/main" xmlns="" id="{BC51206B-0A2A-4764-A8A1-AD7477543D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b="17388"/>
          <a:stretch/>
        </p:blipFill>
        <p:spPr>
          <a:xfrm>
            <a:off x="7401994" y="1809967"/>
            <a:ext cx="4340442" cy="23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/>
          </a:bodyPr>
          <a:lstStyle/>
          <a:p>
            <a:r>
              <a:rPr lang="pl-PL" dirty="0"/>
              <a:t>Żółw żółtolicy – gatunek inwazyjny </a:t>
            </a:r>
          </a:p>
        </p:txBody>
      </p:sp>
      <p:pic>
        <p:nvPicPr>
          <p:cNvPr id="4" name="Obraz 3" descr="Obraz zawierający żółw, gad, żółty&#10;&#10;Opis wygenerowany automatycznie">
            <a:extLst>
              <a:ext uri="{FF2B5EF4-FFF2-40B4-BE49-F238E27FC236}">
                <a16:creationId xmlns:a16="http://schemas.microsoft.com/office/drawing/2014/main" xmlns="" id="{72C60E08-5A23-401F-A5D9-EA04CED51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11" y="1862655"/>
            <a:ext cx="3221978" cy="4295549"/>
          </a:xfrm>
          <a:prstGeom prst="rect">
            <a:avLst/>
          </a:prstGeom>
        </p:spPr>
      </p:pic>
      <p:pic>
        <p:nvPicPr>
          <p:cNvPr id="7" name="Obraz 6" descr="Obraz zawierający gad, żółw, mięczak&#10;&#10;Opis wygenerowany automatycznie">
            <a:extLst>
              <a:ext uri="{FF2B5EF4-FFF2-40B4-BE49-F238E27FC236}">
                <a16:creationId xmlns:a16="http://schemas.microsoft.com/office/drawing/2014/main" xmlns="" id="{7BE99440-9332-4426-94B5-C25C3DD94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54" y="1805472"/>
            <a:ext cx="3264887" cy="4352732"/>
          </a:xfrm>
          <a:prstGeom prst="rect">
            <a:avLst/>
          </a:prstGeom>
        </p:spPr>
      </p:pic>
      <p:pic>
        <p:nvPicPr>
          <p:cNvPr id="10" name="Obraz 9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DD980BE9-51A6-4114-A777-04F77E69C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5"/>
          <a:stretch/>
        </p:blipFill>
        <p:spPr>
          <a:xfrm>
            <a:off x="7936545" y="3657601"/>
            <a:ext cx="3284547" cy="2500604"/>
          </a:xfrm>
          <a:prstGeom prst="rect">
            <a:avLst/>
          </a:prstGeom>
        </p:spPr>
      </p:pic>
      <p:pic>
        <p:nvPicPr>
          <p:cNvPr id="13" name="Obraz 12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FF882178-F641-47C2-AEBF-B4D8ED421A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18797"/>
          <a:stretch/>
        </p:blipFill>
        <p:spPr>
          <a:xfrm>
            <a:off x="7936545" y="1862655"/>
            <a:ext cx="3284547" cy="16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/>
          </a:bodyPr>
          <a:lstStyle/>
          <a:p>
            <a:r>
              <a:rPr lang="pl-PL" dirty="0"/>
              <a:t>Żółw </a:t>
            </a:r>
            <a:r>
              <a:rPr lang="pl-PL" dirty="0" err="1"/>
              <a:t>ostrogrzbiety</a:t>
            </a:r>
            <a:r>
              <a:rPr lang="pl-PL" dirty="0"/>
              <a:t> – gatunek inwazyjny </a:t>
            </a:r>
          </a:p>
        </p:txBody>
      </p:sp>
      <p:pic>
        <p:nvPicPr>
          <p:cNvPr id="5" name="Obraz 4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823AC3F9-F340-42E6-98E4-FC34A1C30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26059" r="5330" b="20408"/>
          <a:stretch/>
        </p:blipFill>
        <p:spPr>
          <a:xfrm>
            <a:off x="6507382" y="4231715"/>
            <a:ext cx="4887701" cy="1835657"/>
          </a:xfrm>
          <a:prstGeom prst="rect">
            <a:avLst/>
          </a:prstGeom>
        </p:spPr>
      </p:pic>
      <p:pic>
        <p:nvPicPr>
          <p:cNvPr id="8" name="Obraz 7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73687BAD-BDDC-4F40-B831-0E95AE24A9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50000" r="5393" b="12285"/>
          <a:stretch/>
        </p:blipFill>
        <p:spPr>
          <a:xfrm>
            <a:off x="6507383" y="1952658"/>
            <a:ext cx="4887700" cy="2121803"/>
          </a:xfrm>
          <a:prstGeom prst="rect">
            <a:avLst/>
          </a:prstGeom>
        </p:spPr>
      </p:pic>
      <p:pic>
        <p:nvPicPr>
          <p:cNvPr id="11" name="Obraz 10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F5808F27-B038-4D6C-893E-75432483F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14868" r="4179" b="10030"/>
          <a:stretch/>
        </p:blipFill>
        <p:spPr>
          <a:xfrm rot="5400000">
            <a:off x="2907729" y="2588741"/>
            <a:ext cx="4114714" cy="2842548"/>
          </a:xfrm>
          <a:prstGeom prst="rect">
            <a:avLst/>
          </a:prstGeom>
        </p:spPr>
      </p:pic>
      <p:pic>
        <p:nvPicPr>
          <p:cNvPr id="14" name="Obraz 13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0A0D5AE9-E553-493B-A196-51AFB329D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8291" r="7753" b="8031"/>
          <a:stretch/>
        </p:blipFill>
        <p:spPr>
          <a:xfrm>
            <a:off x="595589" y="1952658"/>
            <a:ext cx="2776652" cy="41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/>
          </a:bodyPr>
          <a:lstStyle/>
          <a:p>
            <a:r>
              <a:rPr lang="pl-PL" dirty="0"/>
              <a:t>Żółw malowany – gatunek inwazyjny </a:t>
            </a:r>
          </a:p>
        </p:txBody>
      </p:sp>
      <p:pic>
        <p:nvPicPr>
          <p:cNvPr id="4" name="Obraz 3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2A857C21-2EBE-49B6-BC10-64A85F4C8A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t="16734" r="16863" b="18367"/>
          <a:stretch/>
        </p:blipFill>
        <p:spPr>
          <a:xfrm>
            <a:off x="812879" y="1903449"/>
            <a:ext cx="3477794" cy="4320073"/>
          </a:xfrm>
          <a:prstGeom prst="rect">
            <a:avLst/>
          </a:prstGeom>
        </p:spPr>
      </p:pic>
      <p:pic>
        <p:nvPicPr>
          <p:cNvPr id="7" name="Obraz 6" descr="Obraz zawierający żółw, gad&#10;&#10;Opis wygenerowany automatycznie">
            <a:extLst>
              <a:ext uri="{FF2B5EF4-FFF2-40B4-BE49-F238E27FC236}">
                <a16:creationId xmlns:a16="http://schemas.microsoft.com/office/drawing/2014/main" xmlns="" id="{C2B9C222-8DB4-41C8-A9EB-0BF095A1D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12788" r="2687" b="11837"/>
          <a:stretch/>
        </p:blipFill>
        <p:spPr>
          <a:xfrm>
            <a:off x="8246128" y="4163074"/>
            <a:ext cx="3265475" cy="2060448"/>
          </a:xfrm>
          <a:prstGeom prst="rect">
            <a:avLst/>
          </a:prstGeom>
        </p:spPr>
      </p:pic>
      <p:pic>
        <p:nvPicPr>
          <p:cNvPr id="10" name="Obraz 9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1D4881CE-5E6D-4F1A-B2F4-C37D064A05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4" t="18231" r="1598" b="30884"/>
          <a:stretch/>
        </p:blipFill>
        <p:spPr>
          <a:xfrm>
            <a:off x="8246129" y="1974619"/>
            <a:ext cx="3265475" cy="2094833"/>
          </a:xfrm>
          <a:prstGeom prst="rect">
            <a:avLst/>
          </a:prstGeom>
        </p:spPr>
      </p:pic>
      <p:pic>
        <p:nvPicPr>
          <p:cNvPr id="13" name="Obraz 12" descr="Obraz zawierający gad, żółw&#10;&#10;Opis wygenerowany automatycznie">
            <a:extLst>
              <a:ext uri="{FF2B5EF4-FFF2-40B4-BE49-F238E27FC236}">
                <a16:creationId xmlns:a16="http://schemas.microsoft.com/office/drawing/2014/main" xmlns="" id="{F515C0A1-2670-4E7B-A2A6-AC615588B0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r="7710"/>
          <a:stretch/>
        </p:blipFill>
        <p:spPr>
          <a:xfrm>
            <a:off x="4503587" y="1974619"/>
            <a:ext cx="3606415" cy="42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22279" cy="1199439"/>
          </a:xfrm>
        </p:spPr>
        <p:txBody>
          <a:bodyPr>
            <a:normAutofit/>
          </a:bodyPr>
          <a:lstStyle/>
          <a:p>
            <a:r>
              <a:rPr lang="pl-PL" dirty="0"/>
              <a:t>Żółw jaszczurowaty – gatunek inwazyjny </a:t>
            </a:r>
          </a:p>
        </p:txBody>
      </p:sp>
      <p:pic>
        <p:nvPicPr>
          <p:cNvPr id="8" name="Obraz 7" descr="Obraz zawierający trawa, gad, zewnętrzne, żółw&#10;&#10;Opis wygenerowany automatycznie">
            <a:extLst>
              <a:ext uri="{FF2B5EF4-FFF2-40B4-BE49-F238E27FC236}">
                <a16:creationId xmlns:a16="http://schemas.microsoft.com/office/drawing/2014/main" xmlns="" id="{AC9A7704-763D-4672-A29C-D981419707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" b="1385"/>
          <a:stretch/>
        </p:blipFill>
        <p:spPr>
          <a:xfrm rot="5400000">
            <a:off x="8437893" y="2499214"/>
            <a:ext cx="4244956" cy="3015970"/>
          </a:xfrm>
          <a:prstGeom prst="rect">
            <a:avLst/>
          </a:prstGeom>
        </p:spPr>
      </p:pic>
      <p:pic>
        <p:nvPicPr>
          <p:cNvPr id="11" name="Obraz 10" descr="Obraz zawierający trawa, zewnętrzne, grzyb&#10;&#10;Opis wygenerowany automatycznie">
            <a:extLst>
              <a:ext uri="{FF2B5EF4-FFF2-40B4-BE49-F238E27FC236}">
                <a16:creationId xmlns:a16="http://schemas.microsoft.com/office/drawing/2014/main" xmlns="" id="{AAAC2919-9938-4C4E-A128-965284061A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r="3552"/>
          <a:stretch/>
        </p:blipFill>
        <p:spPr>
          <a:xfrm>
            <a:off x="5676736" y="1884720"/>
            <a:ext cx="3246409" cy="4244957"/>
          </a:xfrm>
          <a:prstGeom prst="rect">
            <a:avLst/>
          </a:prstGeom>
        </p:spPr>
      </p:pic>
      <p:pic>
        <p:nvPicPr>
          <p:cNvPr id="14" name="Obraz 13" descr="Obraz zawierający gad, podłoże, żółw, zewnętrzne&#10;&#10;Opis wygenerowany automatycznie">
            <a:extLst>
              <a:ext uri="{FF2B5EF4-FFF2-40B4-BE49-F238E27FC236}">
                <a16:creationId xmlns:a16="http://schemas.microsoft.com/office/drawing/2014/main" xmlns="" id="{11347735-9650-431F-B33D-252EDB4B32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r="3003" b="9700"/>
          <a:stretch/>
        </p:blipFill>
        <p:spPr>
          <a:xfrm>
            <a:off x="32518" y="1884721"/>
            <a:ext cx="5514978" cy="42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793FFB-F414-4173-B9D4-DC2AA1CA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Testowanie skuteczności metod odłowu inwazyjnych obcych gatunków żółwi </a:t>
            </a:r>
          </a:p>
        </p:txBody>
      </p:sp>
      <p:pic>
        <p:nvPicPr>
          <p:cNvPr id="5" name="Symbol zastępczy zawartości 4" descr="Obraz zawierający trawa, zewnętrzne, łódź, tratwa&#10;&#10;Opis wygenerowany automatycznie">
            <a:extLst>
              <a:ext uri="{FF2B5EF4-FFF2-40B4-BE49-F238E27FC236}">
                <a16:creationId xmlns:a16="http://schemas.microsoft.com/office/drawing/2014/main" xmlns="" id="{99662DCE-D8E3-4B21-9593-ACACD5F03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6" t="8570" r="10193" b="16061"/>
          <a:stretch/>
        </p:blipFill>
        <p:spPr>
          <a:xfrm>
            <a:off x="5887753" y="1737359"/>
            <a:ext cx="5413136" cy="3291891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B0E48A2-EE5B-4E9D-94F3-C66CF4AFE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70" b="18252"/>
          <a:stretch/>
        </p:blipFill>
        <p:spPr bwMode="auto">
          <a:xfrm>
            <a:off x="899412" y="1737360"/>
            <a:ext cx="5185305" cy="32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FB6B7157-5007-4C41-B358-740308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01" y="5131434"/>
            <a:ext cx="9292253" cy="10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2B6D30-070F-41CF-AE2F-8D440F95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829280"/>
            <a:ext cx="11478018" cy="119943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 przypadku spotkania lub złowienia żółwi proszę </a:t>
            </a:r>
            <a:br>
              <a:rPr lang="pl-PL" dirty="0"/>
            </a:br>
            <a:r>
              <a:rPr lang="pl-PL" dirty="0"/>
              <a:t>o kontakt</a:t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sz="3600" dirty="0"/>
              <a:t>dr inż. Mateusz Rawski </a:t>
            </a:r>
            <a:br>
              <a:rPr lang="pl-PL" sz="3600" dirty="0"/>
            </a:br>
            <a:r>
              <a:rPr lang="pl-PL" sz="3600" dirty="0"/>
              <a:t>Pracownia Rybactwa Śródlądowego i Akwakultury</a:t>
            </a:r>
            <a:br>
              <a:rPr lang="pl-PL" sz="3600" dirty="0"/>
            </a:br>
            <a:r>
              <a:rPr lang="pl-PL" sz="3600" dirty="0"/>
              <a:t>mail: </a:t>
            </a:r>
            <a:r>
              <a:rPr lang="pl-PL" sz="3600" dirty="0">
                <a:hlinkClick r:id="rId2"/>
              </a:rPr>
              <a:t>mateusz.rawski@up.poznan.pl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tel. 665 627 124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08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DB65309A-4AEC-4908-B725-EFB0B376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760B7F0-89FE-43C3-B501-FFD85DA93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9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/>
          <p:cNvSpPr>
            <a:spLocks noGrp="1"/>
          </p:cNvSpPr>
          <p:nvPr>
            <p:ph type="title"/>
          </p:nvPr>
        </p:nvSpPr>
        <p:spPr>
          <a:xfrm>
            <a:off x="147917" y="228600"/>
            <a:ext cx="11806517" cy="990600"/>
          </a:xfrm>
        </p:spPr>
        <p:txBody>
          <a:bodyPr/>
          <a:lstStyle/>
          <a:p>
            <a:pPr algn="ctr"/>
            <a:r>
              <a:rPr lang="pl-PL" altLang="pl-PL" sz="2800" dirty="0"/>
              <a:t>Roślinność zanurzona (miękka) – moczarka kanadyjska, rogatek, wywłócznik, </a:t>
            </a:r>
            <a:r>
              <a:rPr lang="pl-PL" altLang="pl-PL" sz="2800" dirty="0" smtClean="0"/>
              <a:t>rdesty</a:t>
            </a:r>
            <a:endParaRPr lang="pl-PL" altLang="pl-PL" sz="2800" dirty="0"/>
          </a:p>
        </p:txBody>
      </p:sp>
      <p:pic>
        <p:nvPicPr>
          <p:cNvPr id="97282" name="Picture 2" descr="http://upload.wikimedia.org/wikipedia/commons/thumb/e/e3/482_Elodea_canadensis.jpg/250px-482_Elodea_canaden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714501"/>
            <a:ext cx="23812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http://upload.wikimedia.org/wikipedia/commons/thumb/c/c1/Illustration_Ceratophyllum_demersum0.jpg/250px-Illustration_Ceratophyllum_demersum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1714501"/>
            <a:ext cx="23812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http://upload.wikimedia.org/wikipedia/commons/thumb/6/68/Illustration_Myriophyllum_spicatum0.jpg/250px-Illustration_Myriophyllum_spicatum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714501"/>
            <a:ext cx="23812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0" name="Picture 10" descr="http://3.bp.blogspot.com/_lKEwq0bbzw0/TTX5HM2ukeI/AAAAAAAAABA/4KAErB1T5o0/s1600/moczarka_kanadyjs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2286001"/>
            <a:ext cx="277653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12" descr="http://zalas.net/wp-content/gallery/ceratophyllum-demersum/ceratophyllum-demersum-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5"/>
          <a:stretch>
            <a:fillRect/>
          </a:stretch>
        </p:blipFill>
        <p:spPr bwMode="auto">
          <a:xfrm>
            <a:off x="4595814" y="2286001"/>
            <a:ext cx="2897187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4" name="Picture 14" descr="http://www.nurkomania.pl/atlas/n3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9" y="2714625"/>
            <a:ext cx="27146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8" descr="http://t3.gstatic.com/images?q=tbn:ANd9GcSfp416Aau3_qmMnSvaJ6z8gjWRPQKnVTxKNEQCq2KCYElc_Li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2214563"/>
            <a:ext cx="48577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29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ytuł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algn="ctr"/>
            <a:r>
              <a:rPr lang="pl-PL" altLang="pl-PL" sz="3600"/>
              <a:t>Roślinność o liściach pływających</a:t>
            </a:r>
          </a:p>
        </p:txBody>
      </p:sp>
      <p:pic>
        <p:nvPicPr>
          <p:cNvPr id="57347" name="Picture 2" descr="http://upload.wikimedia.org/wikipedia/commons/f/fa/Nymphaea_alba_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/>
          <a:stretch>
            <a:fillRect/>
          </a:stretch>
        </p:blipFill>
        <p:spPr bwMode="auto">
          <a:xfrm>
            <a:off x="1595439" y="1571626"/>
            <a:ext cx="5710237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http://www.eko.uj.edu.pl/przyrodakrakowa/galeria/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1571626"/>
            <a:ext cx="33718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2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http://upload.wikimedia.org/wikipedia/commons/3/3d/Rzesa_Wo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86000"/>
            <a:ext cx="6096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ytuł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3600"/>
              <a:t>Roślinność wolno pływająca na powierzchni (pleuston)</a:t>
            </a:r>
          </a:p>
        </p:txBody>
      </p:sp>
      <p:pic>
        <p:nvPicPr>
          <p:cNvPr id="58372" name="Picture 2" descr="http://staw.bieleccy.com.pl/r/rzesa/stafel_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571625"/>
            <a:ext cx="309562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3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s3.ifotos.pl/img/DSCF4664_hewsp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7859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ytuł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3600"/>
              <a:t>Glony denne i poroślowe</a:t>
            </a:r>
            <a:br>
              <a:rPr lang="pl-PL" altLang="pl-PL" sz="3600"/>
            </a:br>
            <a:r>
              <a:rPr lang="pl-PL" altLang="pl-PL" sz="3600"/>
              <a:t> (peryfiton roślinny)</a:t>
            </a:r>
          </a:p>
        </p:txBody>
      </p:sp>
      <p:pic>
        <p:nvPicPr>
          <p:cNvPr id="93186" name="Picture 2" descr="http://www.holendry.republika.pl/img/glony_nitkowate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4071938"/>
            <a:ext cx="38100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8" name="Picture 4" descr="http://www.oczkawodne.net/files/jak-zwalczyc-glony-nitkowa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5750" y="1619250"/>
            <a:ext cx="24765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ytuł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algn="ctr"/>
            <a:r>
              <a:rPr lang="pl-PL" altLang="pl-PL" smtClean="0"/>
              <a:t>Plankton roślinny (fitoplankton) </a:t>
            </a:r>
          </a:p>
        </p:txBody>
      </p:sp>
      <p:pic>
        <p:nvPicPr>
          <p:cNvPr id="56323" name="Picture 4" descr="przywo&amp;lstrok;aj i ew. zapisz orygina&amp;lstrok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500314"/>
            <a:ext cx="4729163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http://s2.blomedia.pl/gadzetomania.pl/images/2009/12/sinice2-496x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2857501"/>
            <a:ext cx="45815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7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993</TotalTime>
  <Words>736</Words>
  <Application>Microsoft Office PowerPoint</Application>
  <PresentationFormat>Panoramiczny</PresentationFormat>
  <Paragraphs>83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2" baseType="lpstr">
      <vt:lpstr>Calibri</vt:lpstr>
      <vt:lpstr>Calibri Light</vt:lpstr>
      <vt:lpstr>Times New Roman</vt:lpstr>
      <vt:lpstr>Wingdings</vt:lpstr>
      <vt:lpstr>Retrospekcja</vt:lpstr>
      <vt:lpstr>Fauna i flora środowiska wodnego na terenie działania Okręgu PZW w Poznaniu</vt:lpstr>
      <vt:lpstr>Prezentacja programu PowerPoint</vt:lpstr>
      <vt:lpstr>Roślinność wodna - znaczenie dla ekosystemów</vt:lpstr>
      <vt:lpstr>Roślinność wynurzona (twarda) – pałka, trzcina, sitowie (sity, oczerety, ponikło, kłoć), tatarak i inne</vt:lpstr>
      <vt:lpstr>Roślinność zanurzona (miękka) – moczarka kanadyjska, rogatek, wywłócznik, rdesty</vt:lpstr>
      <vt:lpstr>Roślinność o liściach pływających</vt:lpstr>
      <vt:lpstr>Roślinność wolno pływająca na powierzchni (pleuston)</vt:lpstr>
      <vt:lpstr>Glony denne i poroślowe  (peryfiton roślinny)</vt:lpstr>
      <vt:lpstr>Plankton roślinny (fitoplankton) </vt:lpstr>
      <vt:lpstr>Zwierzęta wodne</vt:lpstr>
      <vt:lpstr>Zwierzęta wodne</vt:lpstr>
      <vt:lpstr>Zwierzęta wodne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Szansą na ochronę i odbudowę biotopiów rzek może być reintrodukcja charyzmatycznych gatunków ryb wędrownych - jesiotry</vt:lpstr>
      <vt:lpstr>Prezentacja programu PowerPoint</vt:lpstr>
      <vt:lpstr>Prezentacja programu PowerPoint</vt:lpstr>
      <vt:lpstr>Prezentacja programu PowerPoint</vt:lpstr>
      <vt:lpstr>Jesiotr ostronosy, atlantycki (Acipenser oxyrhynchus)</vt:lpstr>
      <vt:lpstr>Jesiotr ostronosy, atlantycki (Acipenser oxyrhynchus)</vt:lpstr>
      <vt:lpstr>Produkcja ryb jesiotrowatych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Chrońmy „swoje”…     …nie zapominajmy o „obcych”!</vt:lpstr>
      <vt:lpstr>Klasyfikacja gatunków </vt:lpstr>
      <vt:lpstr>Nie tylko zwierzęta mogą być obcymi  i inwazyjnymi organizmami wodnymi </vt:lpstr>
      <vt:lpstr>Inwazyjne bezkęgowce </vt:lpstr>
      <vt:lpstr>Inwazyjne gatunki ryb</vt:lpstr>
      <vt:lpstr>Żółw błotny – jedyny krajowy gatunek </vt:lpstr>
      <vt:lpstr>Żółw czerwonolicy – gatunek inwazyjny </vt:lpstr>
      <vt:lpstr>Żółw żółtobrzuchy – gatunek inwazyjny </vt:lpstr>
      <vt:lpstr>Żółw żółtolicy – gatunek inwazyjny </vt:lpstr>
      <vt:lpstr>Żółw ostrogrzbiety – gatunek inwazyjny </vt:lpstr>
      <vt:lpstr>Żółw malowany – gatunek inwazyjny </vt:lpstr>
      <vt:lpstr>Żółw jaszczurowaty – gatunek inwazyjny </vt:lpstr>
      <vt:lpstr>Testowanie skuteczności metod odłowu inwazyjnych obcych gatunków żółwi </vt:lpstr>
      <vt:lpstr>W przypadku spotkania lub złowienia żółwi proszę  o kontakt   dr inż. Mateusz Rawski  Pracownia Rybactwa Śródlądowego i Akwakultury mail: mateusz.rawski@up.poznan.pl tel. 665 627 124</vt:lpstr>
      <vt:lpstr>Dziękuję za uwagę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fauna i flora środowiska wodnego na terenie działania Okręgu PZW w Poznaniu</dc:title>
  <dc:creator>Natalia Homska</dc:creator>
  <cp:lastModifiedBy>Jan</cp:lastModifiedBy>
  <cp:revision>59</cp:revision>
  <dcterms:created xsi:type="dcterms:W3CDTF">2021-10-08T08:01:56Z</dcterms:created>
  <dcterms:modified xsi:type="dcterms:W3CDTF">2021-10-13T12:54:17Z</dcterms:modified>
</cp:coreProperties>
</file>